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0"/>
    <p:sldId id="257" r:id="rId31"/>
    <p:sldId id="258" r:id="rId32"/>
    <p:sldId id="259" r:id="rId33"/>
    <p:sldId id="260" r:id="rId34"/>
    <p:sldId id="261" r:id="rId35"/>
    <p:sldId id="262" r:id="rId36"/>
    <p:sldId id="263" r:id="rId37"/>
    <p:sldId id="264" r:id="rId38"/>
    <p:sldId id="265" r:id="rId39"/>
    <p:sldId id="266" r:id="rId4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Raleway" charset="1" panose="00000000000000000000"/>
      <p:regular r:id="rId12"/>
    </p:embeddedFont>
    <p:embeddedFont>
      <p:font typeface="Raleway Bold" charset="1" panose="00000000000000000000"/>
      <p:regular r:id="rId13"/>
    </p:embeddedFont>
    <p:embeddedFont>
      <p:font typeface="Raleway Italics" charset="1" panose="00000000000000000000"/>
      <p:regular r:id="rId14"/>
    </p:embeddedFont>
    <p:embeddedFont>
      <p:font typeface="Raleway Bold Italics" charset="1" panose="00000000000000000000"/>
      <p:regular r:id="rId15"/>
    </p:embeddedFont>
    <p:embeddedFont>
      <p:font typeface="Raleway Thin" charset="1" panose="00000000000000000000"/>
      <p:regular r:id="rId16"/>
    </p:embeddedFont>
    <p:embeddedFont>
      <p:font typeface="Raleway Thin Italics" charset="1" panose="00000000000000000000"/>
      <p:regular r:id="rId17"/>
    </p:embeddedFont>
    <p:embeddedFont>
      <p:font typeface="Raleway Extra-Light" charset="1" panose="00000000000000000000"/>
      <p:regular r:id="rId18"/>
    </p:embeddedFont>
    <p:embeddedFont>
      <p:font typeface="Raleway Extra-Light Italics" charset="1" panose="00000000000000000000"/>
      <p:regular r:id="rId19"/>
    </p:embeddedFont>
    <p:embeddedFont>
      <p:font typeface="Raleway Light" charset="1" panose="00000000000000000000"/>
      <p:regular r:id="rId20"/>
    </p:embeddedFont>
    <p:embeddedFont>
      <p:font typeface="Raleway Light Italics" charset="1" panose="00000000000000000000"/>
      <p:regular r:id="rId21"/>
    </p:embeddedFont>
    <p:embeddedFont>
      <p:font typeface="Raleway Medium" charset="1" panose="00000000000000000000"/>
      <p:regular r:id="rId22"/>
    </p:embeddedFont>
    <p:embeddedFont>
      <p:font typeface="Raleway Medium Italics" charset="1" panose="00000000000000000000"/>
      <p:regular r:id="rId23"/>
    </p:embeddedFont>
    <p:embeddedFont>
      <p:font typeface="Raleway Semi-Bold" charset="1" panose="00000000000000000000"/>
      <p:regular r:id="rId24"/>
    </p:embeddedFont>
    <p:embeddedFont>
      <p:font typeface="Raleway Semi-Bold Italics" charset="1" panose="00000000000000000000"/>
      <p:regular r:id="rId25"/>
    </p:embeddedFont>
    <p:embeddedFont>
      <p:font typeface="Raleway Ultra-Bold" charset="1" panose="00000000000000000000"/>
      <p:regular r:id="rId26"/>
    </p:embeddedFont>
    <p:embeddedFont>
      <p:font typeface="Raleway Ultra-Bold Italics" charset="1" panose="00000000000000000000"/>
      <p:regular r:id="rId27"/>
    </p:embeddedFont>
    <p:embeddedFont>
      <p:font typeface="Raleway Heavy" charset="1" panose="00000000000000000000"/>
      <p:regular r:id="rId28"/>
    </p:embeddedFont>
    <p:embeddedFont>
      <p:font typeface="Raleway Heavy Italics"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slides/slide1.xml" Type="http://schemas.openxmlformats.org/officeDocument/2006/relationships/slide"/><Relationship Id="rId31" Target="slides/slide2.xml" Type="http://schemas.openxmlformats.org/officeDocument/2006/relationships/slide"/><Relationship Id="rId32" Target="slides/slide3.xml" Type="http://schemas.openxmlformats.org/officeDocument/2006/relationships/slide"/><Relationship Id="rId33" Target="slides/slide4.xml" Type="http://schemas.openxmlformats.org/officeDocument/2006/relationships/slide"/><Relationship Id="rId34" Target="slides/slide5.xml" Type="http://schemas.openxmlformats.org/officeDocument/2006/relationships/slide"/><Relationship Id="rId35" Target="slides/slide6.xml" Type="http://schemas.openxmlformats.org/officeDocument/2006/relationships/slide"/><Relationship Id="rId36" Target="slides/slide7.xml" Type="http://schemas.openxmlformats.org/officeDocument/2006/relationships/slide"/><Relationship Id="rId37" Target="slides/slide8.xml" Type="http://schemas.openxmlformats.org/officeDocument/2006/relationships/slide"/><Relationship Id="rId38" Target="slides/slide9.xml" Type="http://schemas.openxmlformats.org/officeDocument/2006/relationships/slide"/><Relationship Id="rId39" Target="slides/slide10.xml" Type="http://schemas.openxmlformats.org/officeDocument/2006/relationships/slide"/><Relationship Id="rId4" Target="theme/theme1.xml" Type="http://schemas.openxmlformats.org/officeDocument/2006/relationships/theme"/><Relationship Id="rId40" Target="slides/slide11.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3.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3.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3.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3.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3.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638041" y="-316005"/>
            <a:ext cx="11853512" cy="11853512"/>
          </a:xfrm>
          <a:custGeom>
            <a:avLst/>
            <a:gdLst/>
            <a:ahLst/>
            <a:cxnLst/>
            <a:rect r="r" b="b" t="t" l="l"/>
            <a:pathLst>
              <a:path h="11853512" w="11853512">
                <a:moveTo>
                  <a:pt x="0" y="0"/>
                </a:moveTo>
                <a:lnTo>
                  <a:pt x="11853513" y="0"/>
                </a:lnTo>
                <a:lnTo>
                  <a:pt x="11853513" y="11853512"/>
                </a:lnTo>
                <a:lnTo>
                  <a:pt x="0" y="11853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976974" y="439593"/>
            <a:ext cx="7311026" cy="10342315"/>
          </a:xfrm>
          <a:custGeom>
            <a:avLst/>
            <a:gdLst/>
            <a:ahLst/>
            <a:cxnLst/>
            <a:rect r="r" b="b" t="t" l="l"/>
            <a:pathLst>
              <a:path h="10342315" w="7311026">
                <a:moveTo>
                  <a:pt x="0" y="0"/>
                </a:moveTo>
                <a:lnTo>
                  <a:pt x="7311026" y="0"/>
                </a:lnTo>
                <a:lnTo>
                  <a:pt x="7311026" y="10342315"/>
                </a:lnTo>
                <a:lnTo>
                  <a:pt x="0" y="10342315"/>
                </a:lnTo>
                <a:lnTo>
                  <a:pt x="0" y="0"/>
                </a:lnTo>
                <a:close/>
              </a:path>
            </a:pathLst>
          </a:custGeom>
          <a:blipFill>
            <a:blip r:embed="rId4"/>
            <a:stretch>
              <a:fillRect l="0" t="0" r="0" b="0"/>
            </a:stretch>
          </a:blipFill>
        </p:spPr>
      </p:sp>
      <p:sp>
        <p:nvSpPr>
          <p:cNvPr name="TextBox 4" id="4"/>
          <p:cNvSpPr txBox="true"/>
          <p:nvPr/>
        </p:nvSpPr>
        <p:spPr>
          <a:xfrm rot="0">
            <a:off x="1219200" y="3271485"/>
            <a:ext cx="9179504" cy="1801750"/>
          </a:xfrm>
          <a:prstGeom prst="rect">
            <a:avLst/>
          </a:prstGeom>
        </p:spPr>
        <p:txBody>
          <a:bodyPr anchor="t" rtlCol="false" tIns="0" lIns="0" bIns="0" rIns="0">
            <a:spAutoFit/>
          </a:bodyPr>
          <a:lstStyle/>
          <a:p>
            <a:pPr marL="0" indent="0" lvl="1">
              <a:lnSpc>
                <a:spcPts val="13086"/>
              </a:lnSpc>
            </a:pPr>
            <a:r>
              <a:rPr lang="en-US" sz="14540" spc="-668">
                <a:solidFill>
                  <a:srgbClr val="FFFFFF"/>
                </a:solidFill>
                <a:latin typeface="Raleway Medium"/>
              </a:rPr>
              <a:t>Título</a:t>
            </a:r>
          </a:p>
        </p:txBody>
      </p:sp>
      <p:sp>
        <p:nvSpPr>
          <p:cNvPr name="TextBox 5" id="5"/>
          <p:cNvSpPr txBox="true"/>
          <p:nvPr/>
        </p:nvSpPr>
        <p:spPr>
          <a:xfrm rot="0">
            <a:off x="1219200" y="6611167"/>
            <a:ext cx="9179504" cy="752475"/>
          </a:xfrm>
          <a:prstGeom prst="rect">
            <a:avLst/>
          </a:prstGeom>
        </p:spPr>
        <p:txBody>
          <a:bodyPr anchor="t" rtlCol="false" tIns="0" lIns="0" bIns="0" rIns="0">
            <a:spAutoFit/>
          </a:bodyPr>
          <a:lstStyle/>
          <a:p>
            <a:pPr marL="0" indent="0" lvl="1">
              <a:lnSpc>
                <a:spcPts val="5400"/>
              </a:lnSpc>
            </a:pPr>
            <a:r>
              <a:rPr lang="en-US" sz="6000" spc="-276">
                <a:solidFill>
                  <a:srgbClr val="FFFFFF"/>
                </a:solidFill>
                <a:latin typeface="Raleway Medium"/>
              </a:rPr>
              <a:t>Autor/es</a:t>
            </a:r>
          </a:p>
        </p:txBody>
      </p:sp>
      <p:sp>
        <p:nvSpPr>
          <p:cNvPr name="TextBox 6" id="6"/>
          <p:cNvSpPr txBox="true"/>
          <p:nvPr/>
        </p:nvSpPr>
        <p:spPr>
          <a:xfrm rot="0">
            <a:off x="1028700" y="8877297"/>
            <a:ext cx="9179504" cy="381003"/>
          </a:xfrm>
          <a:prstGeom prst="rect">
            <a:avLst/>
          </a:prstGeom>
        </p:spPr>
        <p:txBody>
          <a:bodyPr anchor="t" rtlCol="false" tIns="0" lIns="0" bIns="0" rIns="0">
            <a:spAutoFit/>
          </a:bodyPr>
          <a:lstStyle/>
          <a:p>
            <a:pPr marL="0" indent="0" lvl="1">
              <a:lnSpc>
                <a:spcPts val="2700"/>
              </a:lnSpc>
            </a:pPr>
            <a:r>
              <a:rPr lang="en-US" sz="3000" spc="-138">
                <a:solidFill>
                  <a:srgbClr val="FFFFFF"/>
                </a:solidFill>
                <a:latin typeface="Raleway Medium"/>
              </a:rPr>
              <a:t> 25, 26 y 27 de septiembre de 2024 </a:t>
            </a:r>
          </a:p>
        </p:txBody>
      </p:sp>
      <p:sp>
        <p:nvSpPr>
          <p:cNvPr name="TextBox 7" id="7"/>
          <p:cNvSpPr txBox="true"/>
          <p:nvPr/>
        </p:nvSpPr>
        <p:spPr>
          <a:xfrm rot="0">
            <a:off x="1219200" y="1104900"/>
            <a:ext cx="9179504" cy="381003"/>
          </a:xfrm>
          <a:prstGeom prst="rect">
            <a:avLst/>
          </a:prstGeom>
        </p:spPr>
        <p:txBody>
          <a:bodyPr anchor="t" rtlCol="false" tIns="0" lIns="0" bIns="0" rIns="0">
            <a:spAutoFit/>
          </a:bodyPr>
          <a:lstStyle/>
          <a:p>
            <a:pPr marL="0" indent="0" lvl="1">
              <a:lnSpc>
                <a:spcPts val="2700"/>
              </a:lnSpc>
            </a:pPr>
            <a:r>
              <a:rPr lang="en-US" sz="3000" spc="-138">
                <a:solidFill>
                  <a:srgbClr val="FFFFFF"/>
                </a:solidFill>
                <a:latin typeface="Raleway Medium"/>
              </a:rPr>
              <a:t>Universidad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B9D6ED"/>
        </a:solidFill>
      </p:bgPr>
    </p:bg>
    <p:spTree>
      <p:nvGrpSpPr>
        <p:cNvPr id="1" name=""/>
        <p:cNvGrpSpPr/>
        <p:nvPr/>
      </p:nvGrpSpPr>
      <p:grpSpPr>
        <a:xfrm>
          <a:off x="0" y="0"/>
          <a:ext cx="0" cy="0"/>
          <a:chOff x="0" y="0"/>
          <a:chExt cx="0" cy="0"/>
        </a:xfrm>
      </p:grpSpPr>
      <p:sp>
        <p:nvSpPr>
          <p:cNvPr name="Freeform 2" id="2"/>
          <p:cNvSpPr/>
          <p:nvPr/>
        </p:nvSpPr>
        <p:spPr>
          <a:xfrm flipH="false" flipV="false" rot="0">
            <a:off x="10168452" y="1455814"/>
            <a:ext cx="6262362" cy="7375372"/>
          </a:xfrm>
          <a:custGeom>
            <a:avLst/>
            <a:gdLst/>
            <a:ahLst/>
            <a:cxnLst/>
            <a:rect r="r" b="b" t="t" l="l"/>
            <a:pathLst>
              <a:path h="7375372" w="6262362">
                <a:moveTo>
                  <a:pt x="0" y="0"/>
                </a:moveTo>
                <a:lnTo>
                  <a:pt x="6262362" y="0"/>
                </a:lnTo>
                <a:lnTo>
                  <a:pt x="6262362" y="7375372"/>
                </a:lnTo>
                <a:lnTo>
                  <a:pt x="0" y="73753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19200" y="2075229"/>
            <a:ext cx="7924800" cy="3535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Introducción al análisis de resultados</a:t>
            </a:r>
          </a:p>
        </p:txBody>
      </p:sp>
      <p:sp>
        <p:nvSpPr>
          <p:cNvPr name="TextBox 4" id="4"/>
          <p:cNvSpPr txBox="true"/>
          <p:nvPr/>
        </p:nvSpPr>
        <p:spPr>
          <a:xfrm rot="0">
            <a:off x="1885872" y="5562946"/>
            <a:ext cx="7635008" cy="2725420"/>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 Duis aute irure dolor in reprehenderit in voluptate velit esse cillum dolore eu fugiat nulla pariatur.</a:t>
            </a:r>
          </a:p>
        </p:txBody>
      </p:sp>
      <p:sp>
        <p:nvSpPr>
          <p:cNvPr name="Freeform 5" id="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sp>
        <p:nvSpPr>
          <p:cNvPr name="TextBox 2" id="2"/>
          <p:cNvSpPr txBox="true"/>
          <p:nvPr/>
        </p:nvSpPr>
        <p:spPr>
          <a:xfrm rot="0">
            <a:off x="1219200" y="2075229"/>
            <a:ext cx="7924800" cy="3535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Metodología utilizada en el análisis</a:t>
            </a:r>
          </a:p>
        </p:txBody>
      </p:sp>
      <p:sp>
        <p:nvSpPr>
          <p:cNvPr name="TextBox 3" id="3"/>
          <p:cNvSpPr txBox="true"/>
          <p:nvPr/>
        </p:nvSpPr>
        <p:spPr>
          <a:xfrm rot="0">
            <a:off x="1219200" y="5762577"/>
            <a:ext cx="7635008" cy="2725420"/>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 Duis aute irure dolor in reprehenderit in voluptate velit esse cillum dolore eu fugiat nulla pariatur.</a:t>
            </a:r>
          </a:p>
        </p:txBody>
      </p:sp>
      <p:pic>
        <p:nvPicPr>
          <p:cNvPr name="Picture 4" id="4"/>
          <p:cNvPicPr>
            <a:picLocks noChangeAspect="true"/>
          </p:cNvPicPr>
          <p:nvPr/>
        </p:nvPicPr>
        <p:blipFill>
          <a:blip r:embed="rId2"/>
          <a:stretch>
            <a:fillRect/>
          </a:stretch>
        </p:blipFill>
        <p:spPr>
          <a:xfrm rot="0">
            <a:off x="9260071" y="971107"/>
            <a:ext cx="8539764" cy="8344786"/>
          </a:xfrm>
          <a:prstGeom prst="rect">
            <a:avLst/>
          </a:prstGeom>
        </p:spPr>
      </p:pic>
      <p:sp>
        <p:nvSpPr>
          <p:cNvPr name="Freeform 5" id="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3"/>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9D6ED"/>
        </a:solidFill>
      </p:bgPr>
    </p:bg>
    <p:spTree>
      <p:nvGrpSpPr>
        <p:cNvPr id="1" name=""/>
        <p:cNvGrpSpPr/>
        <p:nvPr/>
      </p:nvGrpSpPr>
      <p:grpSpPr>
        <a:xfrm>
          <a:off x="0" y="0"/>
          <a:ext cx="0" cy="0"/>
          <a:chOff x="0" y="0"/>
          <a:chExt cx="0" cy="0"/>
        </a:xfrm>
      </p:grpSpPr>
      <p:sp>
        <p:nvSpPr>
          <p:cNvPr name="Freeform 2" id="2"/>
          <p:cNvSpPr/>
          <p:nvPr/>
        </p:nvSpPr>
        <p:spPr>
          <a:xfrm flipH="false" flipV="false" rot="0">
            <a:off x="-1302276" y="-2383108"/>
            <a:ext cx="4661953" cy="4748285"/>
          </a:xfrm>
          <a:custGeom>
            <a:avLst/>
            <a:gdLst/>
            <a:ahLst/>
            <a:cxnLst/>
            <a:rect r="r" b="b" t="t" l="l"/>
            <a:pathLst>
              <a:path h="4748285" w="4661953">
                <a:moveTo>
                  <a:pt x="0" y="0"/>
                </a:moveTo>
                <a:lnTo>
                  <a:pt x="4661952" y="0"/>
                </a:lnTo>
                <a:lnTo>
                  <a:pt x="4661952" y="4748285"/>
                </a:lnTo>
                <a:lnTo>
                  <a:pt x="0" y="47482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 id="3"/>
          <p:cNvSpPr txBox="true"/>
          <p:nvPr/>
        </p:nvSpPr>
        <p:spPr>
          <a:xfrm rot="0">
            <a:off x="2215665" y="2841427"/>
            <a:ext cx="13856669" cy="2392343"/>
          </a:xfrm>
          <a:prstGeom prst="rect">
            <a:avLst/>
          </a:prstGeom>
        </p:spPr>
        <p:txBody>
          <a:bodyPr anchor="t" rtlCol="false" tIns="0" lIns="0" bIns="0" rIns="0">
            <a:spAutoFit/>
          </a:bodyPr>
          <a:lstStyle/>
          <a:p>
            <a:pPr algn="ctr" marL="0" indent="0" lvl="1">
              <a:lnSpc>
                <a:spcPts val="9037"/>
              </a:lnSpc>
            </a:pPr>
            <a:r>
              <a:rPr lang="en-US" sz="10041" spc="-461">
                <a:solidFill>
                  <a:srgbClr val="2E4D99"/>
                </a:solidFill>
                <a:latin typeface="Raleway Medium"/>
              </a:rPr>
              <a:t>Descripción general de las tendencias actuales</a:t>
            </a:r>
          </a:p>
        </p:txBody>
      </p:sp>
      <p:sp>
        <p:nvSpPr>
          <p:cNvPr name="TextBox 4" id="4"/>
          <p:cNvSpPr txBox="true"/>
          <p:nvPr/>
        </p:nvSpPr>
        <p:spPr>
          <a:xfrm rot="0">
            <a:off x="3344453" y="5386903"/>
            <a:ext cx="11599094" cy="2334895"/>
          </a:xfrm>
          <a:prstGeom prst="rect">
            <a:avLst/>
          </a:prstGeom>
        </p:spPr>
        <p:txBody>
          <a:bodyPr anchor="t" rtlCol="false" tIns="0" lIns="0" bIns="0" rIns="0">
            <a:spAutoFit/>
          </a:bodyPr>
          <a:lstStyle/>
          <a:p>
            <a:pPr algn="ct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Freeform 5" id="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grpSp>
        <p:nvGrpSpPr>
          <p:cNvPr name="Group 2" id="2"/>
          <p:cNvGrpSpPr/>
          <p:nvPr/>
        </p:nvGrpSpPr>
        <p:grpSpPr>
          <a:xfrm rot="0">
            <a:off x="6497251" y="4028229"/>
            <a:ext cx="5293498" cy="4944885"/>
            <a:chOff x="0" y="0"/>
            <a:chExt cx="1394172" cy="1302357"/>
          </a:xfrm>
        </p:grpSpPr>
        <p:sp>
          <p:nvSpPr>
            <p:cNvPr name="Freeform 3" id="3"/>
            <p:cNvSpPr/>
            <p:nvPr/>
          </p:nvSpPr>
          <p:spPr>
            <a:xfrm flipH="false" flipV="false" rot="0">
              <a:off x="0" y="0"/>
              <a:ext cx="1394172" cy="1302357"/>
            </a:xfrm>
            <a:custGeom>
              <a:avLst/>
              <a:gdLst/>
              <a:ahLst/>
              <a:cxnLst/>
              <a:rect r="r" b="b" t="t" l="l"/>
              <a:pathLst>
                <a:path h="1302357" w="1394172">
                  <a:moveTo>
                    <a:pt x="11700" y="0"/>
                  </a:moveTo>
                  <a:lnTo>
                    <a:pt x="1382472" y="0"/>
                  </a:lnTo>
                  <a:cubicBezTo>
                    <a:pt x="1388934" y="0"/>
                    <a:pt x="1394172" y="5238"/>
                    <a:pt x="1394172" y="11700"/>
                  </a:cubicBezTo>
                  <a:lnTo>
                    <a:pt x="1394172" y="1290656"/>
                  </a:lnTo>
                  <a:cubicBezTo>
                    <a:pt x="1394172" y="1297118"/>
                    <a:pt x="1388934" y="1302357"/>
                    <a:pt x="1382472" y="1302357"/>
                  </a:cubicBezTo>
                  <a:lnTo>
                    <a:pt x="11700" y="1302357"/>
                  </a:lnTo>
                  <a:cubicBezTo>
                    <a:pt x="5238" y="1302357"/>
                    <a:pt x="0" y="1297118"/>
                    <a:pt x="0" y="1290656"/>
                  </a:cubicBezTo>
                  <a:lnTo>
                    <a:pt x="0" y="11700"/>
                  </a:lnTo>
                  <a:cubicBezTo>
                    <a:pt x="0" y="5238"/>
                    <a:pt x="5238" y="0"/>
                    <a:pt x="11700" y="0"/>
                  </a:cubicBezTo>
                  <a:close/>
                </a:path>
              </a:pathLst>
            </a:custGeom>
            <a:solidFill>
              <a:srgbClr val="B9D6ED"/>
            </a:solidFill>
          </p:spPr>
        </p:sp>
        <p:sp>
          <p:nvSpPr>
            <p:cNvPr name="TextBox 4" id="4"/>
            <p:cNvSpPr txBox="true"/>
            <p:nvPr/>
          </p:nvSpPr>
          <p:spPr>
            <a:xfrm>
              <a:off x="0" y="-38100"/>
              <a:ext cx="1394172" cy="1340457"/>
            </a:xfrm>
            <a:prstGeom prst="rect">
              <a:avLst/>
            </a:prstGeom>
          </p:spPr>
          <p:txBody>
            <a:bodyPr anchor="ctr" rtlCol="false" tIns="50800" lIns="50800" bIns="50800" rIns="50800"/>
            <a:lstStyle/>
            <a:p>
              <a:pPr algn="ctr">
                <a:lnSpc>
                  <a:spcPts val="2659"/>
                </a:lnSpc>
                <a:spcBef>
                  <a:spcPct val="0"/>
                </a:spcBef>
              </a:pPr>
            </a:p>
          </p:txBody>
        </p:sp>
      </p:grpSp>
      <p:sp>
        <p:nvSpPr>
          <p:cNvPr name="TextBox 5" id="5"/>
          <p:cNvSpPr txBox="true"/>
          <p:nvPr/>
        </p:nvSpPr>
        <p:spPr>
          <a:xfrm rot="0">
            <a:off x="2215665" y="1304925"/>
            <a:ext cx="13856669" cy="2392343"/>
          </a:xfrm>
          <a:prstGeom prst="rect">
            <a:avLst/>
          </a:prstGeom>
        </p:spPr>
        <p:txBody>
          <a:bodyPr anchor="t" rtlCol="false" tIns="0" lIns="0" bIns="0" rIns="0">
            <a:spAutoFit/>
          </a:bodyPr>
          <a:lstStyle/>
          <a:p>
            <a:pPr algn="ctr" marL="0" indent="0" lvl="1">
              <a:lnSpc>
                <a:spcPts val="9037"/>
              </a:lnSpc>
            </a:pPr>
            <a:r>
              <a:rPr lang="en-US" sz="10041" spc="-461">
                <a:solidFill>
                  <a:srgbClr val="2E4D99"/>
                </a:solidFill>
                <a:latin typeface="Raleway Medium"/>
              </a:rPr>
              <a:t>Principales desafíos identificados</a:t>
            </a:r>
          </a:p>
        </p:txBody>
      </p:sp>
      <p:grpSp>
        <p:nvGrpSpPr>
          <p:cNvPr name="Group 6" id="6"/>
          <p:cNvGrpSpPr/>
          <p:nvPr/>
        </p:nvGrpSpPr>
        <p:grpSpPr>
          <a:xfrm rot="0">
            <a:off x="1028700" y="4028229"/>
            <a:ext cx="5293498" cy="4944885"/>
            <a:chOff x="0" y="0"/>
            <a:chExt cx="1394172" cy="1302357"/>
          </a:xfrm>
        </p:grpSpPr>
        <p:sp>
          <p:nvSpPr>
            <p:cNvPr name="Freeform 7" id="7"/>
            <p:cNvSpPr/>
            <p:nvPr/>
          </p:nvSpPr>
          <p:spPr>
            <a:xfrm flipH="false" flipV="false" rot="0">
              <a:off x="0" y="0"/>
              <a:ext cx="1394172" cy="1302357"/>
            </a:xfrm>
            <a:custGeom>
              <a:avLst/>
              <a:gdLst/>
              <a:ahLst/>
              <a:cxnLst/>
              <a:rect r="r" b="b" t="t" l="l"/>
              <a:pathLst>
                <a:path h="1302357" w="1394172">
                  <a:moveTo>
                    <a:pt x="11700" y="0"/>
                  </a:moveTo>
                  <a:lnTo>
                    <a:pt x="1382472" y="0"/>
                  </a:lnTo>
                  <a:cubicBezTo>
                    <a:pt x="1388934" y="0"/>
                    <a:pt x="1394172" y="5238"/>
                    <a:pt x="1394172" y="11700"/>
                  </a:cubicBezTo>
                  <a:lnTo>
                    <a:pt x="1394172" y="1290656"/>
                  </a:lnTo>
                  <a:cubicBezTo>
                    <a:pt x="1394172" y="1297118"/>
                    <a:pt x="1388934" y="1302357"/>
                    <a:pt x="1382472" y="1302357"/>
                  </a:cubicBezTo>
                  <a:lnTo>
                    <a:pt x="11700" y="1302357"/>
                  </a:lnTo>
                  <a:cubicBezTo>
                    <a:pt x="5238" y="1302357"/>
                    <a:pt x="0" y="1297118"/>
                    <a:pt x="0" y="1290656"/>
                  </a:cubicBezTo>
                  <a:lnTo>
                    <a:pt x="0" y="11700"/>
                  </a:lnTo>
                  <a:cubicBezTo>
                    <a:pt x="0" y="5238"/>
                    <a:pt x="5238" y="0"/>
                    <a:pt x="11700" y="0"/>
                  </a:cubicBezTo>
                  <a:close/>
                </a:path>
              </a:pathLst>
            </a:custGeom>
            <a:solidFill>
              <a:srgbClr val="B9D6ED"/>
            </a:solidFill>
          </p:spPr>
        </p:sp>
        <p:sp>
          <p:nvSpPr>
            <p:cNvPr name="TextBox 8" id="8"/>
            <p:cNvSpPr txBox="true"/>
            <p:nvPr/>
          </p:nvSpPr>
          <p:spPr>
            <a:xfrm>
              <a:off x="0" y="-38100"/>
              <a:ext cx="1394172" cy="1340457"/>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1965802" y="4028229"/>
            <a:ext cx="5293498" cy="4944885"/>
            <a:chOff x="0" y="0"/>
            <a:chExt cx="1394172" cy="1302357"/>
          </a:xfrm>
        </p:grpSpPr>
        <p:sp>
          <p:nvSpPr>
            <p:cNvPr name="Freeform 10" id="10"/>
            <p:cNvSpPr/>
            <p:nvPr/>
          </p:nvSpPr>
          <p:spPr>
            <a:xfrm flipH="false" flipV="false" rot="0">
              <a:off x="0" y="0"/>
              <a:ext cx="1394172" cy="1302357"/>
            </a:xfrm>
            <a:custGeom>
              <a:avLst/>
              <a:gdLst/>
              <a:ahLst/>
              <a:cxnLst/>
              <a:rect r="r" b="b" t="t" l="l"/>
              <a:pathLst>
                <a:path h="1302357" w="1394172">
                  <a:moveTo>
                    <a:pt x="11700" y="0"/>
                  </a:moveTo>
                  <a:lnTo>
                    <a:pt x="1382472" y="0"/>
                  </a:lnTo>
                  <a:cubicBezTo>
                    <a:pt x="1388934" y="0"/>
                    <a:pt x="1394172" y="5238"/>
                    <a:pt x="1394172" y="11700"/>
                  </a:cubicBezTo>
                  <a:lnTo>
                    <a:pt x="1394172" y="1290656"/>
                  </a:lnTo>
                  <a:cubicBezTo>
                    <a:pt x="1394172" y="1297118"/>
                    <a:pt x="1388934" y="1302357"/>
                    <a:pt x="1382472" y="1302357"/>
                  </a:cubicBezTo>
                  <a:lnTo>
                    <a:pt x="11700" y="1302357"/>
                  </a:lnTo>
                  <a:cubicBezTo>
                    <a:pt x="5238" y="1302357"/>
                    <a:pt x="0" y="1297118"/>
                    <a:pt x="0" y="1290656"/>
                  </a:cubicBezTo>
                  <a:lnTo>
                    <a:pt x="0" y="11700"/>
                  </a:lnTo>
                  <a:cubicBezTo>
                    <a:pt x="0" y="5238"/>
                    <a:pt x="5238" y="0"/>
                    <a:pt x="11700" y="0"/>
                  </a:cubicBezTo>
                  <a:close/>
                </a:path>
              </a:pathLst>
            </a:custGeom>
            <a:solidFill>
              <a:srgbClr val="B9D6ED"/>
            </a:solidFill>
          </p:spPr>
        </p:sp>
        <p:sp>
          <p:nvSpPr>
            <p:cNvPr name="TextBox 11" id="11"/>
            <p:cNvSpPr txBox="true"/>
            <p:nvPr/>
          </p:nvSpPr>
          <p:spPr>
            <a:xfrm>
              <a:off x="0" y="-38100"/>
              <a:ext cx="1394172" cy="1340457"/>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2465094" y="4475904"/>
            <a:ext cx="2420710" cy="1495425"/>
          </a:xfrm>
          <a:prstGeom prst="rect">
            <a:avLst/>
          </a:prstGeom>
        </p:spPr>
        <p:txBody>
          <a:bodyPr anchor="t" rtlCol="false" tIns="0" lIns="0" bIns="0" rIns="0">
            <a:spAutoFit/>
          </a:bodyPr>
          <a:lstStyle/>
          <a:p>
            <a:pPr algn="ctr" marL="0" indent="0" lvl="1">
              <a:lnSpc>
                <a:spcPts val="10800"/>
              </a:lnSpc>
            </a:pPr>
            <a:r>
              <a:rPr lang="en-US" sz="12000" spc="-552">
                <a:solidFill>
                  <a:srgbClr val="2E4D99"/>
                </a:solidFill>
                <a:latin typeface="Raleway Medium"/>
              </a:rPr>
              <a:t>01.</a:t>
            </a:r>
          </a:p>
        </p:txBody>
      </p:sp>
      <p:sp>
        <p:nvSpPr>
          <p:cNvPr name="TextBox 13" id="13"/>
          <p:cNvSpPr txBox="true"/>
          <p:nvPr/>
        </p:nvSpPr>
        <p:spPr>
          <a:xfrm rot="0">
            <a:off x="7933645" y="4475904"/>
            <a:ext cx="2420710" cy="1495425"/>
          </a:xfrm>
          <a:prstGeom prst="rect">
            <a:avLst/>
          </a:prstGeom>
        </p:spPr>
        <p:txBody>
          <a:bodyPr anchor="t" rtlCol="false" tIns="0" lIns="0" bIns="0" rIns="0">
            <a:spAutoFit/>
          </a:bodyPr>
          <a:lstStyle/>
          <a:p>
            <a:pPr algn="ctr" marL="0" indent="0" lvl="1">
              <a:lnSpc>
                <a:spcPts val="10800"/>
              </a:lnSpc>
            </a:pPr>
            <a:r>
              <a:rPr lang="en-US" sz="12000" spc="-552">
                <a:solidFill>
                  <a:srgbClr val="2E4D99"/>
                </a:solidFill>
                <a:latin typeface="Raleway Medium"/>
              </a:rPr>
              <a:t>02.</a:t>
            </a:r>
          </a:p>
        </p:txBody>
      </p:sp>
      <p:sp>
        <p:nvSpPr>
          <p:cNvPr name="TextBox 14" id="14"/>
          <p:cNvSpPr txBox="true"/>
          <p:nvPr/>
        </p:nvSpPr>
        <p:spPr>
          <a:xfrm rot="0">
            <a:off x="13402196" y="4475904"/>
            <a:ext cx="2420710" cy="1495425"/>
          </a:xfrm>
          <a:prstGeom prst="rect">
            <a:avLst/>
          </a:prstGeom>
        </p:spPr>
        <p:txBody>
          <a:bodyPr anchor="t" rtlCol="false" tIns="0" lIns="0" bIns="0" rIns="0">
            <a:spAutoFit/>
          </a:bodyPr>
          <a:lstStyle/>
          <a:p>
            <a:pPr algn="ctr" marL="0" indent="0" lvl="1">
              <a:lnSpc>
                <a:spcPts val="10800"/>
              </a:lnSpc>
            </a:pPr>
            <a:r>
              <a:rPr lang="en-US" sz="12000" spc="-552">
                <a:solidFill>
                  <a:srgbClr val="2E4D99"/>
                </a:solidFill>
                <a:latin typeface="Raleway Medium"/>
              </a:rPr>
              <a:t>03.</a:t>
            </a:r>
          </a:p>
        </p:txBody>
      </p:sp>
      <p:sp>
        <p:nvSpPr>
          <p:cNvPr name="TextBox 15" id="15"/>
          <p:cNvSpPr txBox="true"/>
          <p:nvPr/>
        </p:nvSpPr>
        <p:spPr>
          <a:xfrm rot="0">
            <a:off x="1627876" y="6142779"/>
            <a:ext cx="4095146" cy="2202180"/>
          </a:xfrm>
          <a:prstGeom prst="rect">
            <a:avLst/>
          </a:prstGeom>
        </p:spPr>
        <p:txBody>
          <a:bodyPr anchor="t" rtlCol="false" tIns="0" lIns="0" bIns="0" rIns="0">
            <a:spAutoFit/>
          </a:bodyPr>
          <a:lstStyle/>
          <a:p>
            <a:pPr algn="just">
              <a:lnSpc>
                <a:spcPts val="2520"/>
              </a:lnSpc>
              <a:spcBef>
                <a:spcPct val="0"/>
              </a:spcBef>
            </a:pPr>
            <a:r>
              <a:rPr lang="en-US" sz="1800">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a:t>
            </a:r>
          </a:p>
        </p:txBody>
      </p:sp>
      <p:sp>
        <p:nvSpPr>
          <p:cNvPr name="TextBox 16" id="16"/>
          <p:cNvSpPr txBox="true"/>
          <p:nvPr/>
        </p:nvSpPr>
        <p:spPr>
          <a:xfrm rot="0">
            <a:off x="7096427" y="6142779"/>
            <a:ext cx="4095146" cy="2202180"/>
          </a:xfrm>
          <a:prstGeom prst="rect">
            <a:avLst/>
          </a:prstGeom>
        </p:spPr>
        <p:txBody>
          <a:bodyPr anchor="t" rtlCol="false" tIns="0" lIns="0" bIns="0" rIns="0">
            <a:spAutoFit/>
          </a:bodyPr>
          <a:lstStyle/>
          <a:p>
            <a:pPr algn="just">
              <a:lnSpc>
                <a:spcPts val="2520"/>
              </a:lnSpc>
              <a:spcBef>
                <a:spcPct val="0"/>
              </a:spcBef>
            </a:pPr>
            <a:r>
              <a:rPr lang="en-US" sz="1800">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a:t>
            </a:r>
          </a:p>
        </p:txBody>
      </p:sp>
      <p:sp>
        <p:nvSpPr>
          <p:cNvPr name="TextBox 17" id="17"/>
          <p:cNvSpPr txBox="true"/>
          <p:nvPr/>
        </p:nvSpPr>
        <p:spPr>
          <a:xfrm rot="0">
            <a:off x="12564978" y="6142779"/>
            <a:ext cx="4095146" cy="2202180"/>
          </a:xfrm>
          <a:prstGeom prst="rect">
            <a:avLst/>
          </a:prstGeom>
        </p:spPr>
        <p:txBody>
          <a:bodyPr anchor="t" rtlCol="false" tIns="0" lIns="0" bIns="0" rIns="0">
            <a:spAutoFit/>
          </a:bodyPr>
          <a:lstStyle/>
          <a:p>
            <a:pPr algn="just">
              <a:lnSpc>
                <a:spcPts val="2520"/>
              </a:lnSpc>
              <a:spcBef>
                <a:spcPct val="0"/>
              </a:spcBef>
            </a:pPr>
            <a:r>
              <a:rPr lang="en-US" sz="1800">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a:t>
            </a:r>
          </a:p>
        </p:txBody>
      </p:sp>
      <p:sp>
        <p:nvSpPr>
          <p:cNvPr name="Freeform 18" id="18"/>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2"/>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B9D6ED"/>
        </a:solidFill>
      </p:bgPr>
    </p:bg>
    <p:spTree>
      <p:nvGrpSpPr>
        <p:cNvPr id="1" name=""/>
        <p:cNvGrpSpPr/>
        <p:nvPr/>
      </p:nvGrpSpPr>
      <p:grpSpPr>
        <a:xfrm>
          <a:off x="0" y="0"/>
          <a:ext cx="0" cy="0"/>
          <a:chOff x="0" y="0"/>
          <a:chExt cx="0" cy="0"/>
        </a:xfrm>
      </p:grpSpPr>
      <p:sp>
        <p:nvSpPr>
          <p:cNvPr name="Freeform 2" id="2"/>
          <p:cNvSpPr/>
          <p:nvPr/>
        </p:nvSpPr>
        <p:spPr>
          <a:xfrm flipH="false" flipV="false" rot="0">
            <a:off x="13275636" y="1678136"/>
            <a:ext cx="3616580" cy="6930728"/>
          </a:xfrm>
          <a:custGeom>
            <a:avLst/>
            <a:gdLst/>
            <a:ahLst/>
            <a:cxnLst/>
            <a:rect r="r" b="b" t="t" l="l"/>
            <a:pathLst>
              <a:path h="6930728" w="3616580">
                <a:moveTo>
                  <a:pt x="0" y="0"/>
                </a:moveTo>
                <a:lnTo>
                  <a:pt x="3616580" y="0"/>
                </a:lnTo>
                <a:lnTo>
                  <a:pt x="3616580" y="6930728"/>
                </a:lnTo>
                <a:lnTo>
                  <a:pt x="0" y="69307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 id="3"/>
          <p:cNvSpPr txBox="true"/>
          <p:nvPr/>
        </p:nvSpPr>
        <p:spPr>
          <a:xfrm rot="0">
            <a:off x="1219200" y="1954361"/>
            <a:ext cx="10722166" cy="2392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Retos y soluciones propuestas</a:t>
            </a:r>
          </a:p>
        </p:txBody>
      </p:sp>
      <p:sp>
        <p:nvSpPr>
          <p:cNvPr name="TextBox 4" id="4"/>
          <p:cNvSpPr txBox="true"/>
          <p:nvPr/>
        </p:nvSpPr>
        <p:spPr>
          <a:xfrm rot="0">
            <a:off x="3353152" y="4931437"/>
            <a:ext cx="8785159" cy="1553845"/>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a:t>
            </a:r>
          </a:p>
        </p:txBody>
      </p:sp>
      <p:sp>
        <p:nvSpPr>
          <p:cNvPr name="TextBox 5" id="5"/>
          <p:cNvSpPr txBox="true"/>
          <p:nvPr/>
        </p:nvSpPr>
        <p:spPr>
          <a:xfrm rot="0">
            <a:off x="1219200" y="5140689"/>
            <a:ext cx="1676876" cy="1249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01.</a:t>
            </a:r>
          </a:p>
        </p:txBody>
      </p:sp>
      <p:sp>
        <p:nvSpPr>
          <p:cNvPr name="TextBox 6" id="6"/>
          <p:cNvSpPr txBox="true"/>
          <p:nvPr/>
        </p:nvSpPr>
        <p:spPr>
          <a:xfrm rot="0">
            <a:off x="3353152" y="7055019"/>
            <a:ext cx="8785159" cy="1553845"/>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a:t>
            </a:r>
          </a:p>
        </p:txBody>
      </p:sp>
      <p:sp>
        <p:nvSpPr>
          <p:cNvPr name="TextBox 7" id="7"/>
          <p:cNvSpPr txBox="true"/>
          <p:nvPr/>
        </p:nvSpPr>
        <p:spPr>
          <a:xfrm rot="0">
            <a:off x="1219200" y="7264271"/>
            <a:ext cx="1676876" cy="1249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02.</a:t>
            </a:r>
          </a:p>
        </p:txBody>
      </p:sp>
      <p:sp>
        <p:nvSpPr>
          <p:cNvPr name="Freeform 8" id="8"/>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sp>
        <p:nvSpPr>
          <p:cNvPr name="TextBox 2" id="2"/>
          <p:cNvSpPr txBox="true"/>
          <p:nvPr/>
        </p:nvSpPr>
        <p:spPr>
          <a:xfrm rot="0">
            <a:off x="2386180" y="4905046"/>
            <a:ext cx="13515640" cy="752475"/>
          </a:xfrm>
          <a:prstGeom prst="rect">
            <a:avLst/>
          </a:prstGeom>
        </p:spPr>
        <p:txBody>
          <a:bodyPr anchor="t" rtlCol="false" tIns="0" lIns="0" bIns="0" rIns="0">
            <a:spAutoFit/>
          </a:bodyPr>
          <a:lstStyle/>
          <a:p>
            <a:pPr algn="ctr" marL="0" indent="0" lvl="1">
              <a:lnSpc>
                <a:spcPts val="5400"/>
              </a:lnSpc>
            </a:pPr>
            <a:r>
              <a:rPr lang="en-US" sz="6000" spc="-276">
                <a:solidFill>
                  <a:srgbClr val="2E4D99"/>
                </a:solidFill>
                <a:latin typeface="Raleway Medium"/>
              </a:rPr>
              <a:t>Casos de Éxito y Aprendizajes</a:t>
            </a:r>
          </a:p>
        </p:txBody>
      </p:sp>
      <p:sp>
        <p:nvSpPr>
          <p:cNvPr name="TextBox 3" id="3"/>
          <p:cNvSpPr txBox="true"/>
          <p:nvPr/>
        </p:nvSpPr>
        <p:spPr>
          <a:xfrm rot="0">
            <a:off x="2717437" y="5894349"/>
            <a:ext cx="12853125" cy="1944370"/>
          </a:xfrm>
          <a:prstGeom prst="rect">
            <a:avLst/>
          </a:prstGeom>
        </p:spPr>
        <p:txBody>
          <a:bodyPr anchor="t" rtlCol="false" tIns="0" lIns="0" bIns="0" rIns="0">
            <a:spAutoFit/>
          </a:bodyPr>
          <a:lstStyle/>
          <a:p>
            <a:pPr algn="ct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4" id="4"/>
          <p:cNvSpPr txBox="true"/>
          <p:nvPr/>
        </p:nvSpPr>
        <p:spPr>
          <a:xfrm rot="0">
            <a:off x="4431909" y="2172056"/>
            <a:ext cx="9424182" cy="2437715"/>
          </a:xfrm>
          <a:prstGeom prst="rect">
            <a:avLst/>
          </a:prstGeom>
        </p:spPr>
        <p:txBody>
          <a:bodyPr anchor="t" rtlCol="false" tIns="0" lIns="0" bIns="0" rIns="0">
            <a:spAutoFit/>
          </a:bodyPr>
          <a:lstStyle/>
          <a:p>
            <a:pPr algn="ctr" marL="0" indent="0" lvl="1">
              <a:lnSpc>
                <a:spcPts val="17717"/>
              </a:lnSpc>
            </a:pPr>
            <a:r>
              <a:rPr lang="en-US" sz="19686" spc="-905">
                <a:solidFill>
                  <a:srgbClr val="2E4D99"/>
                </a:solidFill>
                <a:latin typeface="Raleway Bold"/>
              </a:rPr>
              <a:t>92%</a:t>
            </a:r>
          </a:p>
        </p:txBody>
      </p:sp>
      <p:sp>
        <p:nvSpPr>
          <p:cNvPr name="Freeform 5" id="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578FD3"/>
        </a:solidFill>
      </p:bgPr>
    </p:bg>
    <p:spTree>
      <p:nvGrpSpPr>
        <p:cNvPr id="1" name=""/>
        <p:cNvGrpSpPr/>
        <p:nvPr/>
      </p:nvGrpSpPr>
      <p:grpSpPr>
        <a:xfrm>
          <a:off x="0" y="0"/>
          <a:ext cx="0" cy="0"/>
          <a:chOff x="0" y="0"/>
          <a:chExt cx="0" cy="0"/>
        </a:xfrm>
      </p:grpSpPr>
      <p:sp>
        <p:nvSpPr>
          <p:cNvPr name="TextBox 2" id="2"/>
          <p:cNvSpPr txBox="true"/>
          <p:nvPr/>
        </p:nvSpPr>
        <p:spPr>
          <a:xfrm rot="0">
            <a:off x="1123950" y="1304925"/>
            <a:ext cx="16040100" cy="1249343"/>
          </a:xfrm>
          <a:prstGeom prst="rect">
            <a:avLst/>
          </a:prstGeom>
        </p:spPr>
        <p:txBody>
          <a:bodyPr anchor="t" rtlCol="false" tIns="0" lIns="0" bIns="0" rIns="0">
            <a:spAutoFit/>
          </a:bodyPr>
          <a:lstStyle/>
          <a:p>
            <a:pPr algn="ctr" marL="0" indent="0" lvl="1">
              <a:lnSpc>
                <a:spcPts val="9037"/>
              </a:lnSpc>
            </a:pPr>
            <a:r>
              <a:rPr lang="en-US" sz="10041" spc="-461">
                <a:solidFill>
                  <a:srgbClr val="FBF6F1"/>
                </a:solidFill>
                <a:latin typeface="Raleway Medium"/>
              </a:rPr>
              <a:t>Comparativa</a:t>
            </a:r>
          </a:p>
        </p:txBody>
      </p:sp>
      <p:grpSp>
        <p:nvGrpSpPr>
          <p:cNvPr name="Group 3" id="3"/>
          <p:cNvGrpSpPr/>
          <p:nvPr/>
        </p:nvGrpSpPr>
        <p:grpSpPr>
          <a:xfrm rot="0">
            <a:off x="9247395" y="2958361"/>
            <a:ext cx="6253164" cy="5841351"/>
            <a:chOff x="0" y="0"/>
            <a:chExt cx="1394172" cy="1302357"/>
          </a:xfrm>
        </p:grpSpPr>
        <p:sp>
          <p:nvSpPr>
            <p:cNvPr name="Freeform 4" id="4"/>
            <p:cNvSpPr/>
            <p:nvPr/>
          </p:nvSpPr>
          <p:spPr>
            <a:xfrm flipH="false" flipV="false" rot="0">
              <a:off x="0" y="0"/>
              <a:ext cx="1394172" cy="1302357"/>
            </a:xfrm>
            <a:custGeom>
              <a:avLst/>
              <a:gdLst/>
              <a:ahLst/>
              <a:cxnLst/>
              <a:rect r="r" b="b" t="t" l="l"/>
              <a:pathLst>
                <a:path h="1302357" w="1394172">
                  <a:moveTo>
                    <a:pt x="9905" y="0"/>
                  </a:moveTo>
                  <a:lnTo>
                    <a:pt x="1384268" y="0"/>
                  </a:lnTo>
                  <a:cubicBezTo>
                    <a:pt x="1386895" y="0"/>
                    <a:pt x="1389414" y="1044"/>
                    <a:pt x="1391271" y="2901"/>
                  </a:cubicBezTo>
                  <a:cubicBezTo>
                    <a:pt x="1393129" y="4758"/>
                    <a:pt x="1394172" y="7278"/>
                    <a:pt x="1394172" y="9905"/>
                  </a:cubicBezTo>
                  <a:lnTo>
                    <a:pt x="1394172" y="1292452"/>
                  </a:lnTo>
                  <a:cubicBezTo>
                    <a:pt x="1394172" y="1295079"/>
                    <a:pt x="1393129" y="1297598"/>
                    <a:pt x="1391271" y="1299456"/>
                  </a:cubicBezTo>
                  <a:cubicBezTo>
                    <a:pt x="1389414" y="1301313"/>
                    <a:pt x="1386895" y="1302357"/>
                    <a:pt x="1384268" y="1302357"/>
                  </a:cubicBezTo>
                  <a:lnTo>
                    <a:pt x="9905" y="1302357"/>
                  </a:lnTo>
                  <a:cubicBezTo>
                    <a:pt x="7278" y="1302357"/>
                    <a:pt x="4758" y="1301313"/>
                    <a:pt x="2901" y="1299456"/>
                  </a:cubicBezTo>
                  <a:cubicBezTo>
                    <a:pt x="1044" y="1297598"/>
                    <a:pt x="0" y="1295079"/>
                    <a:pt x="0" y="1292452"/>
                  </a:cubicBezTo>
                  <a:lnTo>
                    <a:pt x="0" y="9905"/>
                  </a:lnTo>
                  <a:cubicBezTo>
                    <a:pt x="0" y="7278"/>
                    <a:pt x="1044" y="4758"/>
                    <a:pt x="2901" y="2901"/>
                  </a:cubicBezTo>
                  <a:cubicBezTo>
                    <a:pt x="4758" y="1044"/>
                    <a:pt x="7278" y="0"/>
                    <a:pt x="9905" y="0"/>
                  </a:cubicBezTo>
                  <a:close/>
                </a:path>
              </a:pathLst>
            </a:custGeom>
            <a:solidFill>
              <a:srgbClr val="B9D6ED"/>
            </a:solidFill>
          </p:spPr>
        </p:sp>
        <p:sp>
          <p:nvSpPr>
            <p:cNvPr name="TextBox 5" id="5"/>
            <p:cNvSpPr txBox="true"/>
            <p:nvPr/>
          </p:nvSpPr>
          <p:spPr>
            <a:xfrm>
              <a:off x="0" y="-38100"/>
              <a:ext cx="1394172" cy="1340457"/>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2787441" y="2958361"/>
            <a:ext cx="6253164" cy="5841351"/>
            <a:chOff x="0" y="0"/>
            <a:chExt cx="1394172" cy="1302357"/>
          </a:xfrm>
        </p:grpSpPr>
        <p:sp>
          <p:nvSpPr>
            <p:cNvPr name="Freeform 7" id="7"/>
            <p:cNvSpPr/>
            <p:nvPr/>
          </p:nvSpPr>
          <p:spPr>
            <a:xfrm flipH="false" flipV="false" rot="0">
              <a:off x="0" y="0"/>
              <a:ext cx="1394172" cy="1302357"/>
            </a:xfrm>
            <a:custGeom>
              <a:avLst/>
              <a:gdLst/>
              <a:ahLst/>
              <a:cxnLst/>
              <a:rect r="r" b="b" t="t" l="l"/>
              <a:pathLst>
                <a:path h="1302357" w="1394172">
                  <a:moveTo>
                    <a:pt x="9905" y="0"/>
                  </a:moveTo>
                  <a:lnTo>
                    <a:pt x="1384268" y="0"/>
                  </a:lnTo>
                  <a:cubicBezTo>
                    <a:pt x="1386895" y="0"/>
                    <a:pt x="1389414" y="1044"/>
                    <a:pt x="1391271" y="2901"/>
                  </a:cubicBezTo>
                  <a:cubicBezTo>
                    <a:pt x="1393129" y="4758"/>
                    <a:pt x="1394172" y="7278"/>
                    <a:pt x="1394172" y="9905"/>
                  </a:cubicBezTo>
                  <a:lnTo>
                    <a:pt x="1394172" y="1292452"/>
                  </a:lnTo>
                  <a:cubicBezTo>
                    <a:pt x="1394172" y="1295079"/>
                    <a:pt x="1393129" y="1297598"/>
                    <a:pt x="1391271" y="1299456"/>
                  </a:cubicBezTo>
                  <a:cubicBezTo>
                    <a:pt x="1389414" y="1301313"/>
                    <a:pt x="1386895" y="1302357"/>
                    <a:pt x="1384268" y="1302357"/>
                  </a:cubicBezTo>
                  <a:lnTo>
                    <a:pt x="9905" y="1302357"/>
                  </a:lnTo>
                  <a:cubicBezTo>
                    <a:pt x="7278" y="1302357"/>
                    <a:pt x="4758" y="1301313"/>
                    <a:pt x="2901" y="1299456"/>
                  </a:cubicBezTo>
                  <a:cubicBezTo>
                    <a:pt x="1044" y="1297598"/>
                    <a:pt x="0" y="1295079"/>
                    <a:pt x="0" y="1292452"/>
                  </a:cubicBezTo>
                  <a:lnTo>
                    <a:pt x="0" y="9905"/>
                  </a:lnTo>
                  <a:cubicBezTo>
                    <a:pt x="0" y="7278"/>
                    <a:pt x="1044" y="4758"/>
                    <a:pt x="2901" y="2901"/>
                  </a:cubicBezTo>
                  <a:cubicBezTo>
                    <a:pt x="4758" y="1044"/>
                    <a:pt x="7278" y="0"/>
                    <a:pt x="9905" y="0"/>
                  </a:cubicBezTo>
                  <a:close/>
                </a:path>
              </a:pathLst>
            </a:custGeom>
            <a:solidFill>
              <a:srgbClr val="B9D6ED"/>
            </a:solidFill>
          </p:spPr>
        </p:sp>
        <p:sp>
          <p:nvSpPr>
            <p:cNvPr name="TextBox 8" id="8"/>
            <p:cNvSpPr txBox="true"/>
            <p:nvPr/>
          </p:nvSpPr>
          <p:spPr>
            <a:xfrm>
              <a:off x="0" y="-38100"/>
              <a:ext cx="1394172" cy="1340457"/>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3495243" y="3826781"/>
            <a:ext cx="4837561" cy="1323975"/>
          </a:xfrm>
          <a:prstGeom prst="rect">
            <a:avLst/>
          </a:prstGeom>
        </p:spPr>
        <p:txBody>
          <a:bodyPr anchor="t" rtlCol="false" tIns="0" lIns="0" bIns="0" rIns="0">
            <a:spAutoFit/>
          </a:bodyPr>
          <a:lstStyle/>
          <a:p>
            <a:pPr algn="ctr" marL="0" indent="0" lvl="1">
              <a:lnSpc>
                <a:spcPts val="4950"/>
              </a:lnSpc>
            </a:pPr>
            <a:r>
              <a:rPr lang="en-US" sz="5500" spc="-253">
                <a:solidFill>
                  <a:srgbClr val="2E4D99"/>
                </a:solidFill>
                <a:latin typeface="Raleway Medium"/>
              </a:rPr>
              <a:t>Resultados Actuales</a:t>
            </a:r>
          </a:p>
        </p:txBody>
      </p:sp>
      <p:sp>
        <p:nvSpPr>
          <p:cNvPr name="TextBox 10" id="10"/>
          <p:cNvSpPr txBox="true"/>
          <p:nvPr/>
        </p:nvSpPr>
        <p:spPr>
          <a:xfrm rot="0">
            <a:off x="9751816" y="3826781"/>
            <a:ext cx="5244321" cy="1323975"/>
          </a:xfrm>
          <a:prstGeom prst="rect">
            <a:avLst/>
          </a:prstGeom>
        </p:spPr>
        <p:txBody>
          <a:bodyPr anchor="t" rtlCol="false" tIns="0" lIns="0" bIns="0" rIns="0">
            <a:spAutoFit/>
          </a:bodyPr>
          <a:lstStyle/>
          <a:p>
            <a:pPr algn="ctr" marL="0" indent="0" lvl="1">
              <a:lnSpc>
                <a:spcPts val="4950"/>
              </a:lnSpc>
            </a:pPr>
            <a:r>
              <a:rPr lang="en-US" sz="5500" spc="-253">
                <a:solidFill>
                  <a:srgbClr val="2E4D99"/>
                </a:solidFill>
                <a:latin typeface="Raleway Medium"/>
              </a:rPr>
              <a:t>Periodos Anteriores</a:t>
            </a:r>
          </a:p>
        </p:txBody>
      </p:sp>
      <p:sp>
        <p:nvSpPr>
          <p:cNvPr name="TextBox 11" id="11"/>
          <p:cNvSpPr txBox="true"/>
          <p:nvPr/>
        </p:nvSpPr>
        <p:spPr>
          <a:xfrm rot="0">
            <a:off x="3495243" y="5471860"/>
            <a:ext cx="4837561" cy="2602307"/>
          </a:xfrm>
          <a:prstGeom prst="rect">
            <a:avLst/>
          </a:prstGeom>
        </p:spPr>
        <p:txBody>
          <a:bodyPr anchor="t" rtlCol="false" tIns="0" lIns="0" bIns="0" rIns="0">
            <a:spAutoFit/>
          </a:bodyPr>
          <a:lstStyle/>
          <a:p>
            <a:pPr algn="just">
              <a:lnSpc>
                <a:spcPts val="2976"/>
              </a:lnSpc>
              <a:spcBef>
                <a:spcPct val="0"/>
              </a:spcBef>
            </a:pPr>
            <a:r>
              <a:rPr lang="en-US" sz="2126">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a:t>
            </a:r>
          </a:p>
        </p:txBody>
      </p:sp>
      <p:sp>
        <p:nvSpPr>
          <p:cNvPr name="TextBox 12" id="12"/>
          <p:cNvSpPr txBox="true"/>
          <p:nvPr/>
        </p:nvSpPr>
        <p:spPr>
          <a:xfrm rot="0">
            <a:off x="9955196" y="5471860"/>
            <a:ext cx="4837561" cy="2602307"/>
          </a:xfrm>
          <a:prstGeom prst="rect">
            <a:avLst/>
          </a:prstGeom>
        </p:spPr>
        <p:txBody>
          <a:bodyPr anchor="t" rtlCol="false" tIns="0" lIns="0" bIns="0" rIns="0">
            <a:spAutoFit/>
          </a:bodyPr>
          <a:lstStyle/>
          <a:p>
            <a:pPr algn="just">
              <a:lnSpc>
                <a:spcPts val="2976"/>
              </a:lnSpc>
              <a:spcBef>
                <a:spcPct val="0"/>
              </a:spcBef>
            </a:pPr>
            <a:r>
              <a:rPr lang="en-US" sz="2126">
                <a:solidFill>
                  <a:srgbClr val="2E4D99"/>
                </a:solidFill>
                <a:latin typeface="Raleway Semi-Bold"/>
              </a:rPr>
              <a:t>Lorem ipsum dolor sit amet, consectetur adipiscing elit, sed do eiusmod tempor incididunt ut labore et dolore magna aliqua. Ut enim ad minim veniam, quis nostrud exercitation ullamco laboris nisi ut aliquip ex ea commodo consequat. </a:t>
            </a:r>
          </a:p>
        </p:txBody>
      </p:sp>
      <p:sp>
        <p:nvSpPr>
          <p:cNvPr name="Freeform 13" id="13"/>
          <p:cNvSpPr/>
          <p:nvPr/>
        </p:nvSpPr>
        <p:spPr>
          <a:xfrm flipH="false" flipV="false" rot="0">
            <a:off x="15235451" y="8084666"/>
            <a:ext cx="5277926" cy="4404669"/>
          </a:xfrm>
          <a:custGeom>
            <a:avLst/>
            <a:gdLst/>
            <a:ahLst/>
            <a:cxnLst/>
            <a:rect r="r" b="b" t="t" l="l"/>
            <a:pathLst>
              <a:path h="4404669" w="5277926">
                <a:moveTo>
                  <a:pt x="0" y="0"/>
                </a:moveTo>
                <a:lnTo>
                  <a:pt x="5277926" y="0"/>
                </a:lnTo>
                <a:lnTo>
                  <a:pt x="5277926" y="4404668"/>
                </a:lnTo>
                <a:lnTo>
                  <a:pt x="0" y="44046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4" id="14"/>
          <p:cNvSpPr/>
          <p:nvPr/>
        </p:nvSpPr>
        <p:spPr>
          <a:xfrm flipH="false" flipV="false" rot="0">
            <a:off x="-1302276" y="-2956801"/>
            <a:ext cx="4661953" cy="4748285"/>
          </a:xfrm>
          <a:custGeom>
            <a:avLst/>
            <a:gdLst/>
            <a:ahLst/>
            <a:cxnLst/>
            <a:rect r="r" b="b" t="t" l="l"/>
            <a:pathLst>
              <a:path h="4748285" w="4661953">
                <a:moveTo>
                  <a:pt x="0" y="0"/>
                </a:moveTo>
                <a:lnTo>
                  <a:pt x="4661952" y="0"/>
                </a:lnTo>
                <a:lnTo>
                  <a:pt x="4661952" y="4748285"/>
                </a:lnTo>
                <a:lnTo>
                  <a:pt x="0" y="47482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6"/>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B9D6ED"/>
        </a:solidFill>
      </p:bgPr>
    </p:bg>
    <p:spTree>
      <p:nvGrpSpPr>
        <p:cNvPr id="1" name=""/>
        <p:cNvGrpSpPr/>
        <p:nvPr/>
      </p:nvGrpSpPr>
      <p:grpSpPr>
        <a:xfrm>
          <a:off x="0" y="0"/>
          <a:ext cx="0" cy="0"/>
          <a:chOff x="0" y="0"/>
          <a:chExt cx="0" cy="0"/>
        </a:xfrm>
      </p:grpSpPr>
      <p:sp>
        <p:nvSpPr>
          <p:cNvPr name="Freeform 2" id="2"/>
          <p:cNvSpPr/>
          <p:nvPr/>
        </p:nvSpPr>
        <p:spPr>
          <a:xfrm flipH="false" flipV="false" rot="0">
            <a:off x="10607302" y="1117723"/>
            <a:ext cx="5723923" cy="8051554"/>
          </a:xfrm>
          <a:custGeom>
            <a:avLst/>
            <a:gdLst/>
            <a:ahLst/>
            <a:cxnLst/>
            <a:rect r="r" b="b" t="t" l="l"/>
            <a:pathLst>
              <a:path h="8051554" w="5723923">
                <a:moveTo>
                  <a:pt x="0" y="0"/>
                </a:moveTo>
                <a:lnTo>
                  <a:pt x="5723923" y="0"/>
                </a:lnTo>
                <a:lnTo>
                  <a:pt x="5723923" y="8051554"/>
                </a:lnTo>
                <a:lnTo>
                  <a:pt x="0" y="80515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3" id="3"/>
          <p:cNvSpPr txBox="true"/>
          <p:nvPr/>
        </p:nvSpPr>
        <p:spPr>
          <a:xfrm rot="0">
            <a:off x="1219200" y="2075229"/>
            <a:ext cx="7924800" cy="3535343"/>
          </a:xfrm>
          <a:prstGeom prst="rect">
            <a:avLst/>
          </a:prstGeom>
        </p:spPr>
        <p:txBody>
          <a:bodyPr anchor="t" rtlCol="false" tIns="0" lIns="0" bIns="0" rIns="0">
            <a:spAutoFit/>
          </a:bodyPr>
          <a:lstStyle/>
          <a:p>
            <a:pPr marL="0" indent="0" lvl="1">
              <a:lnSpc>
                <a:spcPts val="9037"/>
              </a:lnSpc>
            </a:pPr>
            <a:r>
              <a:rPr lang="en-US" sz="10041" spc="-461">
                <a:solidFill>
                  <a:srgbClr val="2E4D99"/>
                </a:solidFill>
                <a:latin typeface="Raleway Medium"/>
              </a:rPr>
              <a:t>Desafíos externos e internos</a:t>
            </a:r>
          </a:p>
        </p:txBody>
      </p:sp>
      <p:sp>
        <p:nvSpPr>
          <p:cNvPr name="TextBox 4" id="4"/>
          <p:cNvSpPr txBox="true"/>
          <p:nvPr/>
        </p:nvSpPr>
        <p:spPr>
          <a:xfrm rot="0">
            <a:off x="1219200" y="5762577"/>
            <a:ext cx="7635008" cy="2725420"/>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 Duis aute irure dolor in reprehenderit in voluptate velit esse cillum dolore eu fugiat nulla pariatur.</a:t>
            </a:r>
          </a:p>
        </p:txBody>
      </p:sp>
      <p:sp>
        <p:nvSpPr>
          <p:cNvPr name="Freeform 5" id="5"/>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4"/>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10387041" y="1595598"/>
            <a:ext cx="7095805" cy="7095805"/>
          </a:xfrm>
          <a:prstGeom prst="rect">
            <a:avLst/>
          </a:prstGeom>
        </p:spPr>
      </p:pic>
      <p:sp>
        <p:nvSpPr>
          <p:cNvPr name="Freeform 3" id="3"/>
          <p:cNvSpPr/>
          <p:nvPr/>
        </p:nvSpPr>
        <p:spPr>
          <a:xfrm flipH="false" flipV="false" rot="0">
            <a:off x="-45197" y="7555274"/>
            <a:ext cx="1931069" cy="2731726"/>
          </a:xfrm>
          <a:custGeom>
            <a:avLst/>
            <a:gdLst/>
            <a:ahLst/>
            <a:cxnLst/>
            <a:rect r="r" b="b" t="t" l="l"/>
            <a:pathLst>
              <a:path h="2731726" w="1931069">
                <a:moveTo>
                  <a:pt x="0" y="0"/>
                </a:moveTo>
                <a:lnTo>
                  <a:pt x="1931069" y="0"/>
                </a:lnTo>
                <a:lnTo>
                  <a:pt x="1931069" y="2731726"/>
                </a:lnTo>
                <a:lnTo>
                  <a:pt x="0" y="2731726"/>
                </a:lnTo>
                <a:lnTo>
                  <a:pt x="0" y="0"/>
                </a:lnTo>
                <a:close/>
              </a:path>
            </a:pathLst>
          </a:custGeom>
          <a:blipFill>
            <a:blip r:embed="rId3"/>
            <a:stretch>
              <a:fillRect l="0" t="0" r="0" b="0"/>
            </a:stretch>
          </a:blipFill>
        </p:spPr>
      </p:sp>
      <p:sp>
        <p:nvSpPr>
          <p:cNvPr name="TextBox 4" id="4"/>
          <p:cNvSpPr txBox="true"/>
          <p:nvPr/>
        </p:nvSpPr>
        <p:spPr>
          <a:xfrm rot="0">
            <a:off x="1219200" y="2404427"/>
            <a:ext cx="8752518" cy="2828926"/>
          </a:xfrm>
          <a:prstGeom prst="rect">
            <a:avLst/>
          </a:prstGeom>
        </p:spPr>
        <p:txBody>
          <a:bodyPr anchor="t" rtlCol="false" tIns="0" lIns="0" bIns="0" rIns="0">
            <a:spAutoFit/>
          </a:bodyPr>
          <a:lstStyle/>
          <a:p>
            <a:pPr marL="0" indent="0" lvl="1">
              <a:lnSpc>
                <a:spcPts val="7200"/>
              </a:lnSpc>
            </a:pPr>
            <a:r>
              <a:rPr lang="en-US" sz="8000" spc="-368">
                <a:solidFill>
                  <a:srgbClr val="2E4D99"/>
                </a:solidFill>
                <a:latin typeface="Raleway Medium"/>
              </a:rPr>
              <a:t>Implicaciones económicas de las tendencias actuales</a:t>
            </a:r>
          </a:p>
        </p:txBody>
      </p:sp>
      <p:sp>
        <p:nvSpPr>
          <p:cNvPr name="TextBox 5" id="5"/>
          <p:cNvSpPr txBox="true"/>
          <p:nvPr/>
        </p:nvSpPr>
        <p:spPr>
          <a:xfrm rot="0">
            <a:off x="1219200" y="5376228"/>
            <a:ext cx="7635008" cy="2725420"/>
          </a:xfrm>
          <a:prstGeom prst="rect">
            <a:avLst/>
          </a:prstGeom>
        </p:spPr>
        <p:txBody>
          <a:bodyPr anchor="t" rtlCol="false" tIns="0" lIns="0" bIns="0" rIns="0">
            <a:spAutoFit/>
          </a:bodyPr>
          <a:lstStyle/>
          <a:p>
            <a:pPr>
              <a:lnSpc>
                <a:spcPts val="3080"/>
              </a:lnSpc>
              <a:spcBef>
                <a:spcPct val="0"/>
              </a:spcBef>
            </a:pPr>
            <a:r>
              <a:rPr lang="en-US" sz="2200">
                <a:solidFill>
                  <a:srgbClr val="2E4D99"/>
                </a:solidFill>
                <a:latin typeface="Raleway Semi-Bold"/>
              </a:rPr>
              <a:t>Lorem ipsum dolor sit amet, consectetur adipiscing elit, sed do eiusmod tempor incididunt ut labore et dolore magna aliqua.</a:t>
            </a:r>
          </a:p>
          <a:p>
            <a:pPr>
              <a:lnSpc>
                <a:spcPts val="3080"/>
              </a:lnSpc>
              <a:spcBef>
                <a:spcPct val="0"/>
              </a:spcBef>
            </a:pPr>
            <a:r>
              <a:rPr lang="en-US" sz="2200">
                <a:solidFill>
                  <a:srgbClr val="2E4D99"/>
                </a:solidFill>
                <a:latin typeface="Raleway Semi-Bold"/>
              </a:rPr>
              <a:t>Ut enim ad minim veniam, quis nostrud exercitation ullamco laboris nisi ut aliquip ex ea commodo consequat. Duis aute irure dolor in reprehenderit in voluptate velit esse cillum dolore eu fugiat nulla pariatur.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BF6F1"/>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638041" y="-783256"/>
            <a:ext cx="11853512" cy="11853512"/>
          </a:xfrm>
          <a:custGeom>
            <a:avLst/>
            <a:gdLst/>
            <a:ahLst/>
            <a:cxnLst/>
            <a:rect r="r" b="b" t="t" l="l"/>
            <a:pathLst>
              <a:path h="11853512" w="11853512">
                <a:moveTo>
                  <a:pt x="0" y="0"/>
                </a:moveTo>
                <a:lnTo>
                  <a:pt x="11853513" y="0"/>
                </a:lnTo>
                <a:lnTo>
                  <a:pt x="11853513" y="11853512"/>
                </a:lnTo>
                <a:lnTo>
                  <a:pt x="0" y="11853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996488" y="0"/>
            <a:ext cx="7291512" cy="10314710"/>
          </a:xfrm>
          <a:custGeom>
            <a:avLst/>
            <a:gdLst/>
            <a:ahLst/>
            <a:cxnLst/>
            <a:rect r="r" b="b" t="t" l="l"/>
            <a:pathLst>
              <a:path h="10314710" w="7291512">
                <a:moveTo>
                  <a:pt x="0" y="0"/>
                </a:moveTo>
                <a:lnTo>
                  <a:pt x="7291512" y="0"/>
                </a:lnTo>
                <a:lnTo>
                  <a:pt x="7291512" y="10314710"/>
                </a:lnTo>
                <a:lnTo>
                  <a:pt x="0" y="10314710"/>
                </a:lnTo>
                <a:lnTo>
                  <a:pt x="0" y="0"/>
                </a:lnTo>
                <a:close/>
              </a:path>
            </a:pathLst>
          </a:custGeom>
          <a:blipFill>
            <a:blip r:embed="rId4"/>
            <a:stretch>
              <a:fillRect l="0" t="0" r="0" b="0"/>
            </a:stretch>
          </a:blipFill>
        </p:spPr>
      </p:sp>
      <p:sp>
        <p:nvSpPr>
          <p:cNvPr name="TextBox 4" id="4"/>
          <p:cNvSpPr txBox="true"/>
          <p:nvPr/>
        </p:nvSpPr>
        <p:spPr>
          <a:xfrm rot="0">
            <a:off x="1219200" y="3287915"/>
            <a:ext cx="8530174" cy="3996919"/>
          </a:xfrm>
          <a:prstGeom prst="rect">
            <a:avLst/>
          </a:prstGeom>
        </p:spPr>
        <p:txBody>
          <a:bodyPr anchor="t" rtlCol="false" tIns="0" lIns="0" bIns="0" rIns="0">
            <a:spAutoFit/>
          </a:bodyPr>
          <a:lstStyle/>
          <a:p>
            <a:pPr marL="0" indent="0" lvl="1">
              <a:lnSpc>
                <a:spcPts val="15130"/>
              </a:lnSpc>
            </a:pPr>
            <a:r>
              <a:rPr lang="en-US" sz="16811" spc="-773">
                <a:solidFill>
                  <a:srgbClr val="FFFFFF"/>
                </a:solidFill>
                <a:latin typeface="Raleway Semi-Bold"/>
              </a:rPr>
              <a:t>¡Muchas gracias!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DAF4FJKq5Gc</dc:identifier>
  <dcterms:modified xsi:type="dcterms:W3CDTF">2011-08-01T06:04:30Z</dcterms:modified>
  <cp:revision>1</cp:revision>
  <dc:title>Presentación Análisis de Resultados Moderno Azul</dc:title>
</cp:coreProperties>
</file>